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8" r:id="rId2"/>
  </p:sldIdLst>
  <p:sldSz cx="21388388" cy="30279975"/>
  <p:notesSz cx="14663738" cy="20926425"/>
  <p:embeddedFontLst>
    <p:embeddedFont>
      <p:font typeface="Rdg Vesta" panose="020B0600000101010101" charset="0"/>
      <p:regular r:id="rId5"/>
      <p:bold r:id="rId6"/>
      <p:italic r:id="rId7"/>
      <p:boldItalic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Rdg Vesta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5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6591">
          <p15:clr>
            <a:srgbClr val="A4A3A4"/>
          </p15:clr>
        </p15:guide>
        <p15:guide id="2" pos="46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75C"/>
    <a:srgbClr val="0839C4"/>
    <a:srgbClr val="006794"/>
    <a:srgbClr val="009BCB"/>
    <a:srgbClr val="5EC2C4"/>
    <a:srgbClr val="FFFFFF"/>
    <a:srgbClr val="FF0000"/>
    <a:srgbClr val="E6E6E6"/>
    <a:srgbClr val="106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37D113-D8F6-4B79-B569-3694B8D3A175}" v="112" dt="2023-06-07T04:57:18.9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57" autoAdjust="0"/>
    <p:restoredTop sz="96327" autoAdjust="0"/>
  </p:normalViewPr>
  <p:slideViewPr>
    <p:cSldViewPr showGuides="1">
      <p:cViewPr varScale="1">
        <p:scale>
          <a:sx n="15" d="100"/>
          <a:sy n="15" d="100"/>
        </p:scale>
        <p:origin x="2504" y="88"/>
      </p:cViewPr>
      <p:guideLst>
        <p:guide orient="horz"/>
        <p:guide pos="5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34" d="100"/>
          <a:sy n="34" d="100"/>
        </p:scale>
        <p:origin x="-3366" y="-90"/>
      </p:cViewPr>
      <p:guideLst>
        <p:guide orient="horz" pos="6591"/>
        <p:guide pos="46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5" Type="http://schemas.microsoft.com/office/2015/10/relationships/revisionInfo" Target="revisionInfo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6354763" cy="1046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8305800" y="0"/>
            <a:ext cx="6354763" cy="1046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19877088"/>
            <a:ext cx="6354763" cy="104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8305800" y="19877088"/>
            <a:ext cx="6354763" cy="104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4106BD75-3EFD-4C18-B180-068DCC7276B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4212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6354763" cy="1049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3246" tIns="101626" rIns="203246" bIns="101626" numCol="1" anchor="t" anchorCtr="0" compatLnSpc="1">
            <a:prstTxWarp prst="textNoShape">
              <a:avLst/>
            </a:prstTxWarp>
          </a:bodyPr>
          <a:lstStyle>
            <a:lvl1pPr defTabSz="2033588" eaLnBrk="0" hangingPunct="0">
              <a:defRPr sz="27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8305800" y="0"/>
            <a:ext cx="6356350" cy="1049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3246" tIns="101626" rIns="203246" bIns="101626" numCol="1" anchor="t" anchorCtr="0" compatLnSpc="1">
            <a:prstTxWarp prst="textNoShape">
              <a:avLst/>
            </a:prstTxWarp>
          </a:bodyPr>
          <a:lstStyle>
            <a:lvl1pPr algn="r" defTabSz="2033588" eaLnBrk="0" hangingPunct="0">
              <a:defRPr sz="27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64063" y="1570038"/>
            <a:ext cx="5543550" cy="78501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466850" y="9942513"/>
            <a:ext cx="11730038" cy="941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3246" tIns="101626" rIns="203246" bIns="10162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19877088"/>
            <a:ext cx="6354763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3246" tIns="101626" rIns="203246" bIns="101626" numCol="1" anchor="b" anchorCtr="0" compatLnSpc="1">
            <a:prstTxWarp prst="textNoShape">
              <a:avLst/>
            </a:prstTxWarp>
          </a:bodyPr>
          <a:lstStyle>
            <a:lvl1pPr defTabSz="2033588" eaLnBrk="0" hangingPunct="0">
              <a:defRPr sz="27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8305800" y="19877088"/>
            <a:ext cx="6356350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3246" tIns="101626" rIns="203246" bIns="101626" numCol="1" anchor="b" anchorCtr="0" compatLnSpc="1">
            <a:prstTxWarp prst="textNoShape">
              <a:avLst/>
            </a:prstTxWarp>
          </a:bodyPr>
          <a:lstStyle>
            <a:lvl1pPr algn="r" defTabSz="2033588" eaLnBrk="0" hangingPunct="0">
              <a:defRPr sz="2700"/>
            </a:lvl1pPr>
          </a:lstStyle>
          <a:p>
            <a:pPr>
              <a:defRPr/>
            </a:pPr>
            <a:fld id="{5778D20B-1032-4243-B265-D2D63470AEB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5309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Rdg Vesta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Rdg Vesta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Rdg Vesta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Rdg Vesta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Rdg Vesta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78D20B-1032-4243-B265-D2D63470AEBF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61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600" y="1674491"/>
            <a:ext cx="20131088" cy="172804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36600" y="5634931"/>
            <a:ext cx="6661150" cy="163814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None/>
              <a:defRPr sz="1900"/>
            </a:lvl1pPr>
            <a:lvl2pPr marL="720000" indent="-360000">
              <a:spcBef>
                <a:spcPts val="1000"/>
              </a:spcBef>
              <a:buFont typeface="Arial" pitchFamily="34" charset="0"/>
              <a:buChar char="•"/>
              <a:defRPr sz="1900"/>
            </a:lvl2pPr>
            <a:lvl3pPr marL="1080000" indent="-360000">
              <a:spcBef>
                <a:spcPts val="600"/>
              </a:spcBef>
              <a:buFont typeface="Rdg Vesta" pitchFamily="2" charset="0"/>
              <a:buChar char="−"/>
              <a:defRPr sz="1600"/>
            </a:lvl3pPr>
            <a:lvl4pPr marL="1350000" indent="-270000">
              <a:spcBef>
                <a:spcPts val="500"/>
              </a:spcBef>
              <a:buFont typeface="Arial" pitchFamily="34" charset="0"/>
              <a:buChar char="•"/>
              <a:defRPr sz="1600"/>
            </a:lvl4pPr>
            <a:lvl5pPr marL="1530000" indent="-180000">
              <a:spcBef>
                <a:spcPts val="500"/>
              </a:spcBef>
              <a:buClr>
                <a:schemeClr val="tx2"/>
              </a:buClr>
              <a:buFont typeface="Rdg Vesta" pitchFamily="2" charset="0"/>
              <a:buChar char="−"/>
              <a:defRPr sz="1200"/>
            </a:lvl5pPr>
          </a:lstStyle>
          <a:p>
            <a:pPr lvl="0"/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Rectangle 33"/>
          <p:cNvSpPr>
            <a:spLocks noChangeArrowheads="1"/>
          </p:cNvSpPr>
          <p:nvPr/>
        </p:nvSpPr>
        <p:spPr bwMode="auto">
          <a:xfrm>
            <a:off x="0" y="0"/>
            <a:ext cx="21388388" cy="5168900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GB" dirty="0"/>
          </a:p>
        </p:txBody>
      </p:sp>
      <p:sp>
        <p:nvSpPr>
          <p:cNvPr id="1062" name="Text Box 38"/>
          <p:cNvSpPr txBox="1">
            <a:spLocks noChangeArrowheads="1"/>
          </p:cNvSpPr>
          <p:nvPr/>
        </p:nvSpPr>
        <p:spPr bwMode="auto">
          <a:xfrm>
            <a:off x="688480" y="4257142"/>
            <a:ext cx="19962812" cy="548221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 w="19050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lIns="91436" tIns="45717" rIns="91436" bIns="45717">
            <a:spAutoFit/>
          </a:bodyPr>
          <a:lstStyle/>
          <a:p>
            <a:pPr defTabSz="912813" eaLnBrk="0" hangingPunct="0">
              <a:lnSpc>
                <a:spcPct val="110000"/>
              </a:lnSpc>
              <a:defRPr/>
            </a:pPr>
            <a:r>
              <a:rPr lang="en-GB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20182482 </a:t>
            </a:r>
            <a:r>
              <a:rPr lang="ko-KR" altLang="en-US" sz="2900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박성복</a:t>
            </a:r>
            <a:r>
              <a:rPr lang="en-GB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GB" sz="2900" dirty="0">
                <a:solidFill>
                  <a:schemeClr val="accent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|</a:t>
            </a:r>
            <a:r>
              <a:rPr lang="en-GB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20190552 </a:t>
            </a:r>
            <a:r>
              <a:rPr lang="ko-KR" altLang="en-US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손지영</a:t>
            </a:r>
            <a:r>
              <a:rPr lang="en-GB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GB" sz="2900" dirty="0">
                <a:solidFill>
                  <a:schemeClr val="accent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|</a:t>
            </a:r>
            <a:r>
              <a:rPr lang="en-GB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20202850 </a:t>
            </a:r>
            <a:r>
              <a:rPr lang="ko-KR" altLang="en-US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김규리 </a:t>
            </a:r>
            <a:r>
              <a:rPr lang="en-US" altLang="ko-KR" sz="29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|   20201341 </a:t>
            </a:r>
            <a:r>
              <a:rPr lang="ko-KR" altLang="en-US" sz="2900" dirty="0" err="1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원지수</a:t>
            </a:r>
            <a:endParaRPr lang="en-GB" sz="20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28" name="Rectangle 39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5635625"/>
            <a:ext cx="9756775" cy="23834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GB" dirty="0"/>
          </a:p>
        </p:txBody>
      </p:sp>
      <p:sp>
        <p:nvSpPr>
          <p:cNvPr id="1030" name="Rectangle 42"/>
          <p:cNvSpPr>
            <a:spLocks noGrp="1" noChangeArrowheads="1"/>
          </p:cNvSpPr>
          <p:nvPr>
            <p:ph type="title"/>
          </p:nvPr>
        </p:nvSpPr>
        <p:spPr bwMode="auto">
          <a:xfrm>
            <a:off x="736600" y="1350963"/>
            <a:ext cx="20131088" cy="298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061" name="Text Box 37"/>
          <p:cNvSpPr txBox="1">
            <a:spLocks noChangeArrowheads="1"/>
          </p:cNvSpPr>
          <p:nvPr/>
        </p:nvSpPr>
        <p:spPr bwMode="auto">
          <a:xfrm>
            <a:off x="736600" y="792163"/>
            <a:ext cx="10461625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eaLnBrk="0" hangingPunct="0">
              <a:spcBef>
                <a:spcPct val="50000"/>
              </a:spcBef>
              <a:defRPr/>
            </a:pPr>
            <a:r>
              <a:rPr lang="en-GB" sz="23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2023 1</a:t>
            </a:r>
            <a:r>
              <a:rPr lang="ko-KR" altLang="en-US" sz="2300" b="1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학기 전공종합설계논문  </a:t>
            </a:r>
            <a:endParaRPr lang="en-GB" sz="2300" b="1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67" name="Rectangle 43"/>
          <p:cNvSpPr>
            <a:spLocks noChangeArrowheads="1"/>
          </p:cNvSpPr>
          <p:nvPr/>
        </p:nvSpPr>
        <p:spPr bwMode="auto">
          <a:xfrm>
            <a:off x="0" y="0"/>
            <a:ext cx="21388388" cy="3027997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2952750">
              <a:defRPr/>
            </a:pPr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73FC5D-988D-2339-2F4A-97B57AD55CC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5" r="61245" b="74325"/>
          <a:stretch/>
        </p:blipFill>
        <p:spPr bwMode="auto">
          <a:xfrm>
            <a:off x="18085967" y="29496106"/>
            <a:ext cx="3302421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  <a:lvl2pPr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2pPr>
      <a:lvl3pPr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3pPr>
      <a:lvl4pPr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4pPr>
      <a:lvl5pPr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5pPr>
      <a:lvl6pPr marL="457200"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6pPr>
      <a:lvl7pPr marL="914400"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7pPr>
      <a:lvl8pPr marL="1371600"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8pPr>
      <a:lvl9pPr marL="1828800" algn="l" defTabSz="2952750" rtl="0" eaLnBrk="1" fontAlgn="base" hangingPunct="1">
        <a:lnSpc>
          <a:spcPct val="105000"/>
        </a:lnSpc>
        <a:spcBef>
          <a:spcPct val="60000"/>
        </a:spcBef>
        <a:spcAft>
          <a:spcPct val="0"/>
        </a:spcAft>
        <a:defRPr sz="8100">
          <a:solidFill>
            <a:schemeClr val="bg1"/>
          </a:solidFill>
          <a:latin typeface="Rdg Vesta" pitchFamily="2" charset="0"/>
        </a:defRPr>
      </a:lvl9pPr>
    </p:titleStyle>
    <p:bodyStyle>
      <a:lvl1pPr marL="0" indent="0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lr>
          <a:schemeClr val="tx2"/>
        </a:buClr>
        <a:buNone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1000125" indent="-457200" algn="l" defTabSz="2952750" rtl="0" eaLnBrk="1" fontAlgn="base" hangingPunct="1">
        <a:lnSpc>
          <a:spcPct val="125000"/>
        </a:lnSpc>
        <a:spcBef>
          <a:spcPct val="40000"/>
        </a:spcBef>
        <a:spcAft>
          <a:spcPct val="0"/>
        </a:spcAft>
        <a:buClr>
          <a:schemeClr val="tx2"/>
        </a:buClr>
        <a:buChar char="•"/>
        <a:defRPr sz="2600">
          <a:solidFill>
            <a:schemeClr val="tx1"/>
          </a:solidFill>
          <a:latin typeface="+mn-lt"/>
        </a:defRPr>
      </a:lvl2pPr>
      <a:lvl3pPr marL="1331913" indent="-342900" algn="l" defTabSz="2952750" rtl="0" eaLnBrk="1" fontAlgn="base" hangingPunct="1">
        <a:lnSpc>
          <a:spcPct val="125000"/>
        </a:lnSpc>
        <a:spcBef>
          <a:spcPct val="30000"/>
        </a:spcBef>
        <a:spcAft>
          <a:spcPct val="0"/>
        </a:spcAft>
        <a:buClr>
          <a:schemeClr val="tx2"/>
        </a:buClr>
        <a:buChar char="•"/>
        <a:defRPr sz="2200">
          <a:solidFill>
            <a:schemeClr val="tx1"/>
          </a:solidFill>
          <a:latin typeface="+mn-lt"/>
        </a:defRPr>
      </a:lvl3pPr>
      <a:lvl4pPr marL="1644650" indent="-301625" algn="l" defTabSz="2952750" rtl="0" eaLnBrk="1" fontAlgn="base" hangingPunct="1">
        <a:lnSpc>
          <a:spcPct val="125000"/>
        </a:lnSpc>
        <a:spcBef>
          <a:spcPct val="4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4pPr>
      <a:lvl5pPr marL="2562225" indent="-738188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3019425" indent="-738188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3476625" indent="-738188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933825" indent="-738188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4391025" indent="-738188" algn="l" defTabSz="2952750" rtl="0" eaLnBrk="1" fontAlgn="base" hangingPunct="1">
        <a:lnSpc>
          <a:spcPct val="125000"/>
        </a:lnSpc>
        <a:spcBef>
          <a:spcPct val="6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10987089" y="5418907"/>
            <a:ext cx="9712325" cy="11524754"/>
          </a:xfrm>
        </p:spPr>
        <p:txBody>
          <a:bodyPr lIns="91440" tIns="45720" rIns="91440" bIns="45720">
            <a:noAutofit/>
          </a:bodyPr>
          <a:lstStyle/>
          <a:p>
            <a:pPr marL="358775" indent="-358775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GB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ko-KR" altLang="en-US" sz="25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구성 별 모델 결과 비교</a:t>
            </a:r>
            <a:endParaRPr lang="en-US" altLang="ko-KR" sz="2500" b="1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58775" indent="-358775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en-US" altLang="ko-KR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데이터로 다음 달 고객의 이탈을 예측하는 모델을 구성하였으며</a:t>
            </a:r>
            <a:r>
              <a:rPr lang="en-US" altLang="ko-KR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5-Fold</a:t>
            </a: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Cross</a:t>
            </a: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Validation</a:t>
            </a: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나온 최고 모델의 평균 정확도 값은 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그래프 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2]</a:t>
            </a:r>
            <a:r>
              <a:rPr lang="ko-KR" altLang="en-US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같다</a:t>
            </a:r>
            <a:r>
              <a:rPr lang="en-US" altLang="ko-KR" sz="18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358775" indent="-358775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en-GB" sz="1800" dirty="0"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defRPr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defRPr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                        [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2]</a:t>
            </a:r>
          </a:p>
          <a:p>
            <a:pPr marL="446088"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defRPr/>
            </a:pPr>
            <a:r>
              <a:rPr lang="en-US" altLang="ko-KR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ko-KR" altLang="en-US" sz="2500" b="1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분석 결과 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23850" y="5635625"/>
            <a:ext cx="9756775" cy="24338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marL="455613" indent="-455613" defTabSz="2952750" eaLnBrk="0" hangingPunct="0">
              <a:lnSpc>
                <a:spcPct val="150000"/>
              </a:lnSpc>
              <a:spcBef>
                <a:spcPts val="4400"/>
              </a:spcBef>
              <a:spcAft>
                <a:spcPts val="0"/>
              </a:spcAft>
              <a:buClr>
                <a:schemeClr val="tx2"/>
              </a:buClr>
              <a:defRPr/>
            </a:pPr>
            <a:r>
              <a:rPr lang="en-GB" sz="4100" b="1" kern="0" dirty="0">
                <a:solidFill>
                  <a:schemeClr val="tx2"/>
                </a:solidFill>
                <a:latin typeface="+mn-lt"/>
              </a:rPr>
              <a:t>	</a:t>
            </a:r>
            <a:r>
              <a:rPr lang="ko-KR" altLang="en-US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서론</a:t>
            </a:r>
            <a:endParaRPr lang="en-GB" sz="40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0000" indent="457200">
              <a:lnSpc>
                <a:spcPct val="150000"/>
              </a:lnSpc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데이터분석 기법을 활용한 고객 정보를 기업 마케팅 전략에 접목시킴으로써 성공적인 고객 관계 관리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(CRM)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이루어질 수 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성공적인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CRM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은 기존 고객의 충성도를 유지시키고 이탈율을 감소시킬 뿐만 아니라 신규 고객을 유치할 수 있다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이를 통해 기업의 수익 극대화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협력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업체들과의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우호적인 관계 유지에 기여할 것이다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360000" indent="457200">
              <a:lnSpc>
                <a:spcPct val="150000"/>
              </a:lnSpc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본 연구에서는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 동안의 고객의 구매이력 데이터를 이용하여 고객을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군집으로 나눈 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고객의 이탈을 예측하여 등급별 마케팅 전략을 제시하고자 한다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5613" indent="-455613" defTabSz="2952750">
              <a:lnSpc>
                <a:spcPct val="125000"/>
              </a:lnSpc>
              <a:spcBef>
                <a:spcPts val="1800"/>
              </a:spcBef>
              <a:buClr>
                <a:schemeClr val="tx2"/>
              </a:buClr>
              <a:defRPr/>
            </a:pPr>
            <a:r>
              <a:rPr lang="en-GB" sz="26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세분화</a:t>
            </a:r>
            <a:endParaRPr lang="en-GB" altLang="ko-KR" sz="40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5613" indent="-455613" defTabSz="2952750">
              <a:spcBef>
                <a:spcPts val="1800"/>
              </a:spcBef>
              <a:buClr>
                <a:schemeClr val="tx2"/>
              </a:buClr>
              <a:defRPr/>
            </a:pPr>
            <a:r>
              <a:rPr lang="en-GB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ko-KR" altLang="en-US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변형된 </a:t>
            </a:r>
            <a:r>
              <a:rPr lang="en-US" altLang="ko-KR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RFM </a:t>
            </a:r>
          </a:p>
          <a:p>
            <a:pPr indent="446088" defTabSz="2952750">
              <a:spcBef>
                <a:spcPts val="1800"/>
              </a:spcBef>
              <a:buClr>
                <a:schemeClr val="tx2"/>
              </a:buClr>
              <a:defRPr/>
            </a:pPr>
            <a:r>
              <a:rPr lang="ko-KR" altLang="en-US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고객의 상품 구매와 제휴사 이용 패턴을 반영하여 새로운 </a:t>
            </a:r>
            <a:r>
              <a:rPr lang="en-US" altLang="ko-KR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RFM </a:t>
            </a:r>
            <a:r>
              <a:rPr lang="ko-KR" altLang="en-US" sz="18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지표를 제시함</a:t>
            </a:r>
            <a:endParaRPr lang="en-GB" sz="1800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50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상품 평균 구매 주기 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상품 구매 건수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상품 구매 금액         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50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제휴사 평균 이용 주기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/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제휴사 이용 건수 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제휴사 이용 금액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GB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en-GB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K-Means Clustering </a:t>
            </a:r>
            <a:r>
              <a:rPr lang="ko-KR" altLang="en-US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세분화 </a:t>
            </a:r>
            <a:endParaRPr lang="en-GB" sz="25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en-GB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상품과 제휴사를 모두 많이 이용하며 사용 금액이 높은 군집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상품과 제휴사를 모두 이용하지만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군집에 비해 제휴사는 덜 이용하는 군집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상품 구매만 높은 빈도로 이용하는 군집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상품만 가끔 구매하는 군집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accent2">
                  <a:lumMod val="90000"/>
                  <a:lumOff val="10000"/>
                </a:schemeClr>
              </a:buClr>
              <a:buFont typeface="Arial" pitchFamily="34" charset="0"/>
              <a:buChar char="•"/>
              <a:defRPr/>
            </a:pPr>
            <a:r>
              <a:rPr 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제휴사만 가끔 이용하는 군집</a:t>
            </a:r>
            <a:endParaRPr lang="en-GB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90588" indent="-444500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buFont typeface="Arial" pitchFamily="34" charset="0"/>
              <a:buChar char="•"/>
              <a:defRPr/>
            </a:pPr>
            <a:endParaRPr lang="en-GB" sz="26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ko-KR" altLang="en-US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이탈 예측</a:t>
            </a:r>
            <a:endParaRPr lang="en-US" altLang="ko-KR" sz="40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US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ko-KR" altLang="en-US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구성</a:t>
            </a:r>
            <a:endParaRPr lang="en-US" altLang="ko-KR" sz="25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변형된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RFM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기반으로 시계열적으로 구성하기 위해 데이터의 열을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‘X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 전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 ~ ‘1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 전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구성하였다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6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 동안의 데이터 변화를 반영한 경우는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1]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같다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월의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개의 열로 구성되므로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열 기준 총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36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열을 갖게 된다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                     </a:t>
            </a:r>
            <a:r>
              <a:rPr lang="en-US" altLang="ko-KR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 </a:t>
            </a:r>
            <a:r>
              <a:rPr lang="en-US" altLang="ko-KR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1]</a:t>
            </a: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US" altLang="ko-KR" sz="26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lang="ko-KR" altLang="en-US" sz="25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최적 데이터 길이</a:t>
            </a:r>
            <a:endParaRPr lang="en-US" altLang="ko-KR" sz="25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데이터의 최적 반영 개월 수를 알아보기 위하여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2~6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개월로 기준을 변화하여 모델의 평가 지표를 분석하였다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[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1]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은 개월 수 별 모델의 정확도 추이 결과이며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반영하는 월의 길이가 길수록 정확도가 상승하는 경향성을 확인할 수 있다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결론적으로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“6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개월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가장 최적으로 판단되었다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                   </a:t>
            </a:r>
            <a:r>
              <a:rPr lang="en-US" altLang="ko-KR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그래프 </a:t>
            </a:r>
            <a:r>
              <a:rPr lang="en-US" altLang="ko-KR" sz="16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1]</a:t>
            </a:r>
          </a:p>
          <a:p>
            <a:pPr marL="446088" defTabSz="2952750">
              <a:lnSpc>
                <a:spcPct val="125000"/>
              </a:lnSpc>
              <a:spcBef>
                <a:spcPts val="600"/>
              </a:spcBef>
              <a:buClr>
                <a:schemeClr val="tx2"/>
              </a:buClr>
              <a:defRPr/>
            </a:pP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46088" lvl="0" indent="-446088">
              <a:spcBef>
                <a:spcPts val="2600"/>
              </a:spcBef>
            </a:pPr>
            <a:r>
              <a:rPr lang="en-GB" sz="33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en-GB" sz="2600" b="1" kern="0" dirty="0">
              <a:solidFill>
                <a:schemeClr val="tx2"/>
              </a:solidFill>
              <a:latin typeface="+mn-lt"/>
            </a:endParaRPr>
          </a:p>
          <a:p>
            <a:pPr marL="455613" indent="-455613" defTabSz="2952750">
              <a:lnSpc>
                <a:spcPct val="105000"/>
              </a:lnSpc>
              <a:spcBef>
                <a:spcPct val="90000"/>
              </a:spcBef>
              <a:defRPr/>
            </a:pPr>
            <a:endParaRPr lang="en-GB" sz="2600" b="1" kern="0" dirty="0">
              <a:solidFill>
                <a:schemeClr val="tx2"/>
              </a:solidFill>
              <a:latin typeface="+mn-lt"/>
            </a:endParaRPr>
          </a:p>
          <a:p>
            <a:pPr marL="455613" indent="-455613" defTabSz="2952750">
              <a:lnSpc>
                <a:spcPct val="105000"/>
              </a:lnSpc>
              <a:spcBef>
                <a:spcPct val="90000"/>
              </a:spcBef>
              <a:defRPr/>
            </a:pPr>
            <a:endParaRPr lang="en-GB" sz="2600" b="1" kern="0" dirty="0">
              <a:solidFill>
                <a:schemeClr val="tx2"/>
              </a:solidFill>
              <a:latin typeface="+mn-lt"/>
            </a:endParaRPr>
          </a:p>
          <a:p>
            <a:pPr marL="455613" indent="-455613" defTabSz="2952750">
              <a:lnSpc>
                <a:spcPct val="125000"/>
              </a:lnSpc>
              <a:spcBef>
                <a:spcPct val="60000"/>
              </a:spcBef>
              <a:buClr>
                <a:schemeClr val="tx2"/>
              </a:buClr>
              <a:buFontTx/>
              <a:buChar char="•"/>
              <a:defRPr/>
            </a:pPr>
            <a:endParaRPr lang="en-GB" sz="2600" kern="0" dirty="0">
              <a:latin typeface="+mn-lt"/>
            </a:endParaRPr>
          </a:p>
        </p:txBody>
      </p:sp>
      <p:sp>
        <p:nvSpPr>
          <p:cNvPr id="20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8974" y="888606"/>
            <a:ext cx="20131088" cy="2216738"/>
          </a:xfrm>
        </p:spPr>
        <p:txBody>
          <a:bodyPr/>
          <a:lstStyle/>
          <a:p>
            <a:pPr algn="ctr"/>
            <a:br>
              <a:rPr lang="en-GB" dirty="0"/>
            </a:br>
            <a:br>
              <a:rPr lang="en-GB" dirty="0"/>
            </a:br>
            <a:r>
              <a:rPr lang="en-GB" sz="6700" b="1" dirty="0"/>
              <a:t>RFM</a:t>
            </a:r>
            <a:r>
              <a:rPr lang="ko-KR" altLang="en-US" sz="6700" b="1" dirty="0"/>
              <a:t>을 통한 고객 세분화 및 이탈 고객 예측</a:t>
            </a:r>
            <a:endParaRPr lang="en-GB" sz="67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F7F4E1-12C3-C310-93DB-C8C8FD103AB0}"/>
              </a:ext>
            </a:extLst>
          </p:cNvPr>
          <p:cNvCxnSpPr>
            <a:cxnSpLocks/>
          </p:cNvCxnSpPr>
          <p:nvPr/>
        </p:nvCxnSpPr>
        <p:spPr bwMode="auto">
          <a:xfrm>
            <a:off x="688974" y="17084203"/>
            <a:ext cx="9069116" cy="0"/>
          </a:xfrm>
          <a:prstGeom prst="line">
            <a:avLst/>
          </a:prstGeom>
          <a:solidFill>
            <a:schemeClr val="tx2"/>
          </a:solidFill>
          <a:ln w="47625" cap="flat" cmpd="sng" algn="ctr">
            <a:solidFill>
              <a:schemeClr val="accent2">
                <a:lumMod val="90000"/>
                <a:lumOff val="10000"/>
                <a:alpha val="7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1" name="표 21">
            <a:extLst>
              <a:ext uri="{FF2B5EF4-FFF2-40B4-BE49-F238E27FC236}">
                <a16:creationId xmlns:a16="http://schemas.microsoft.com/office/drawing/2014/main" id="{EE613C87-60AD-C14B-BB23-EF18ED9CE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723287"/>
              </p:ext>
            </p:extLst>
          </p:nvPr>
        </p:nvGraphicFramePr>
        <p:xfrm>
          <a:off x="790424" y="20612595"/>
          <a:ext cx="9141126" cy="207892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2878984549"/>
                    </a:ext>
                  </a:extLst>
                </a:gridCol>
                <a:gridCol w="1822906">
                  <a:extLst>
                    <a:ext uri="{9D8B030D-6E8A-4147-A177-3AD203B41FA5}">
                      <a16:colId xmlns:a16="http://schemas.microsoft.com/office/drawing/2014/main" val="333848786"/>
                    </a:ext>
                  </a:extLst>
                </a:gridCol>
                <a:gridCol w="1523521">
                  <a:extLst>
                    <a:ext uri="{9D8B030D-6E8A-4147-A177-3AD203B41FA5}">
                      <a16:colId xmlns:a16="http://schemas.microsoft.com/office/drawing/2014/main" val="3913371913"/>
                    </a:ext>
                  </a:extLst>
                </a:gridCol>
                <a:gridCol w="1523521">
                  <a:extLst>
                    <a:ext uri="{9D8B030D-6E8A-4147-A177-3AD203B41FA5}">
                      <a16:colId xmlns:a16="http://schemas.microsoft.com/office/drawing/2014/main" val="1098939524"/>
                    </a:ext>
                  </a:extLst>
                </a:gridCol>
                <a:gridCol w="1523521">
                  <a:extLst>
                    <a:ext uri="{9D8B030D-6E8A-4147-A177-3AD203B41FA5}">
                      <a16:colId xmlns:a16="http://schemas.microsoft.com/office/drawing/2014/main" val="3251235977"/>
                    </a:ext>
                  </a:extLst>
                </a:gridCol>
                <a:gridCol w="1523521">
                  <a:extLst>
                    <a:ext uri="{9D8B030D-6E8A-4147-A177-3AD203B41FA5}">
                      <a16:colId xmlns:a16="http://schemas.microsoft.com/office/drawing/2014/main" val="1646525978"/>
                    </a:ext>
                  </a:extLst>
                </a:gridCol>
              </a:tblGrid>
              <a:tr h="5596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 번호 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개월 전 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개월 전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개월 전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이탈 여부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42815"/>
                  </a:ext>
                </a:extLst>
              </a:tr>
              <a:tr h="7675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(6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이탈 여부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4046365"/>
                  </a:ext>
                </a:extLst>
              </a:tr>
              <a:tr h="7517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Avg_VFM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A_1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이탈 여부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7421143"/>
                  </a:ext>
                </a:extLst>
              </a:tr>
            </a:tbl>
          </a:graphicData>
        </a:graphic>
      </p:graphicFrame>
      <p:pic>
        <p:nvPicPr>
          <p:cNvPr id="22" name="그림 21">
            <a:extLst>
              <a:ext uri="{FF2B5EF4-FFF2-40B4-BE49-F238E27FC236}">
                <a16:creationId xmlns:a16="http://schemas.microsoft.com/office/drawing/2014/main" id="{7BC92F03-877B-524C-E19D-8B5F16283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36" y="25437131"/>
            <a:ext cx="8925100" cy="388843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38B782D-9166-835B-A5F0-F561A4D951CB}"/>
              </a:ext>
            </a:extLst>
          </p:cNvPr>
          <p:cNvCxnSpPr>
            <a:cxnSpLocks/>
          </p:cNvCxnSpPr>
          <p:nvPr/>
        </p:nvCxnSpPr>
        <p:spPr bwMode="auto">
          <a:xfrm>
            <a:off x="688974" y="10387459"/>
            <a:ext cx="9069116" cy="0"/>
          </a:xfrm>
          <a:prstGeom prst="line">
            <a:avLst/>
          </a:prstGeom>
          <a:solidFill>
            <a:schemeClr val="tx2"/>
          </a:solidFill>
          <a:ln w="47625" cap="flat" cmpd="sng" algn="ctr">
            <a:solidFill>
              <a:schemeClr val="accent2">
                <a:lumMod val="90000"/>
                <a:lumOff val="10000"/>
                <a:alpha val="7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2A48516-66EA-AF0A-6A89-2AC85D4088BE}"/>
              </a:ext>
            </a:extLst>
          </p:cNvPr>
          <p:cNvSpPr txBox="1"/>
          <p:nvPr/>
        </p:nvSpPr>
        <p:spPr>
          <a:xfrm>
            <a:off x="11431874" y="14078131"/>
            <a:ext cx="907300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EDA &amp; </a:t>
            </a:r>
            <a:r>
              <a:rPr lang="ko-KR" altLang="en-US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마케팅</a:t>
            </a:r>
            <a:endParaRPr lang="en-US" altLang="ko-KR" sz="40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군집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: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롯데의 가장 충성 고객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구매 금액이 높고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평균 방문 주기가 가장 짧음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	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MVG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혜택 확대 및 구매 금액에 따른 등급 부여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군집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2 :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충성 고객 후보군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 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상품 구매는 군집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과 유사하지만 제휴사 이용에는 소극적임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	 </a:t>
            </a:r>
            <a:r>
              <a:rPr lang="ko-KR" altLang="en-US" sz="2000" kern="0" dirty="0" err="1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롯키데이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kern="0" dirty="0" err="1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엘스탬프와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같은 제휴사 통합 서비스를 진행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군집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 : 40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 여자의 비율이 압도적인 주부 집단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 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평균 상품 구매 주기는 가장 짧지만 구매 금액은 평균임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	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식품관 할인 이벤트 알림 서비스 및 공간 이용 활성화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군집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4 :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필요할 때만 가끔 서비스를 이용하는 충성도가 낮은 집단 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	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평균 방문 주기가 제일 길고 방문 횟수와 금액이 낮음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	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첫 구매 이벤트나 쿠폰 마케팅을 이용하여 구매를 촉진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군집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 :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정착하지 않고 문화 생활을 활발히 즐기는 젊은 세대 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   20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대의 분포 비율이 높으며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편의점을 이용하여 간편식을 주로 구매함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 	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개개인 맞춤 이벤트 및 마케팅 활성화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8AB004F0-FA12-1BBC-20D3-F9A8D1956167}"/>
              </a:ext>
            </a:extLst>
          </p:cNvPr>
          <p:cNvCxnSpPr>
            <a:cxnSpLocks/>
          </p:cNvCxnSpPr>
          <p:nvPr/>
        </p:nvCxnSpPr>
        <p:spPr bwMode="auto">
          <a:xfrm>
            <a:off x="11334608" y="13915851"/>
            <a:ext cx="9267540" cy="0"/>
          </a:xfrm>
          <a:prstGeom prst="line">
            <a:avLst/>
          </a:prstGeom>
          <a:solidFill>
            <a:schemeClr val="tx2"/>
          </a:solidFill>
          <a:ln w="47625" cap="flat" cmpd="sng" algn="ctr">
            <a:solidFill>
              <a:schemeClr val="accent2">
                <a:lumMod val="90000"/>
                <a:lumOff val="10000"/>
                <a:alpha val="7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CCB69207-5BD8-C333-8E70-40E7106AE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1248" y="10548399"/>
            <a:ext cx="7128792" cy="308142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4A6FB46-E6FA-B715-A685-0AAB68E5D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1248" y="6715051"/>
            <a:ext cx="7128792" cy="270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A85CAA9-1C99-F4C8-BF08-32FDF8E66915}"/>
              </a:ext>
            </a:extLst>
          </p:cNvPr>
          <p:cNvCxnSpPr>
            <a:cxnSpLocks/>
          </p:cNvCxnSpPr>
          <p:nvPr/>
        </p:nvCxnSpPr>
        <p:spPr bwMode="auto">
          <a:xfrm>
            <a:off x="11431874" y="21116651"/>
            <a:ext cx="9267540" cy="0"/>
          </a:xfrm>
          <a:prstGeom prst="line">
            <a:avLst/>
          </a:prstGeom>
          <a:solidFill>
            <a:schemeClr val="tx2"/>
          </a:solidFill>
          <a:ln w="47625" cap="flat" cmpd="sng" algn="ctr">
            <a:solidFill>
              <a:schemeClr val="accent2">
                <a:lumMod val="90000"/>
                <a:lumOff val="10000"/>
                <a:alpha val="7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CF2E7AE-4000-2010-3703-87CF2948F84A}"/>
              </a:ext>
            </a:extLst>
          </p:cNvPr>
          <p:cNvSpPr txBox="1"/>
          <p:nvPr/>
        </p:nvSpPr>
        <p:spPr>
          <a:xfrm>
            <a:off x="11478514" y="21389869"/>
            <a:ext cx="946439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kern="0" dirty="0">
                <a:solidFill>
                  <a:schemeClr val="accent2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결론 및 의의</a:t>
            </a:r>
            <a:endParaRPr lang="en-US" altLang="ko-KR" sz="4000" b="1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kern="0" dirty="0">
              <a:solidFill>
                <a:schemeClr val="accent2">
                  <a:lumMod val="90000"/>
                  <a:lumOff val="1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새로운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RFM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지표 제시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고객의 상품 구매와 제휴사 이용을 분리하여 각각의 행동 패턴을 파악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기존의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Recency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변수를 평균구매주기 변수로 대체함으로써 빠르게 변하는 고객의 행동 패턴을 월별로 파악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이탈률이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높은 군집과 충성 고객의 특성을 세분화하여 군집 별 이탈 등급 파악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이탈 예측 모형 구축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시계열적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변화를 통한 모델의 이탈 예측 정확도 향상 확인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월별 </a:t>
            </a:r>
            <a:r>
              <a:rPr lang="en-US" altLang="ko-KR" sz="2000" kern="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Avg_VFM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 고객 특성 변수 데이터만으로 이탈예측 모델을 구축함으로 모델의 간결성 확인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TF-IDF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Standardization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통한 군집 별 구매 아이템 특성 파악</a:t>
            </a:r>
            <a:endParaRPr lang="en-US" altLang="ko-KR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2000" b="1" kern="0" dirty="0">
                <a:solidFill>
                  <a:srgbClr val="07375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&lt;TF-IDF&gt;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TF-IDF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각 상품 카테고리별로 빈도수와 중요도를 파악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보편적으로 구매하는 카테고리의 중요도를 상쇄하여 군집별로 특징적인 </a:t>
            </a:r>
            <a:r>
              <a:rPr lang="en-US" altLang="ko-KR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아이템을 도출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kern="0" dirty="0">
                <a:solidFill>
                  <a:srgbClr val="07375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en-US" altLang="ko-KR" sz="2000" b="1" kern="0" dirty="0">
                <a:solidFill>
                  <a:srgbClr val="07375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&lt;Standardization&gt;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군집 속 일부 고객의 차별화된 아이템을 도출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세분화에 따른 이탈 방지 마케팅 </a:t>
            </a:r>
            <a:r>
              <a:rPr lang="ko-KR" altLang="en-US" sz="2000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2000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dg conference poster 2011portrait">
  <a:themeElements>
    <a:clrScheme name="Rdg conference poster 2010 portrait 6">
      <a:dk1>
        <a:srgbClr val="000000"/>
      </a:dk1>
      <a:lt1>
        <a:srgbClr val="FFFFFF"/>
      </a:lt1>
      <a:dk2>
        <a:srgbClr val="7A5690"/>
      </a:dk2>
      <a:lt2>
        <a:srgbClr val="808080"/>
      </a:lt2>
      <a:accent1>
        <a:srgbClr val="F4E1FF"/>
      </a:accent1>
      <a:accent2>
        <a:srgbClr val="041E32"/>
      </a:accent2>
      <a:accent3>
        <a:srgbClr val="FFFFFF"/>
      </a:accent3>
      <a:accent4>
        <a:srgbClr val="000000"/>
      </a:accent4>
      <a:accent5>
        <a:srgbClr val="F8EEFF"/>
      </a:accent5>
      <a:accent6>
        <a:srgbClr val="031A2C"/>
      </a:accent6>
      <a:hlink>
        <a:srgbClr val="7A5690"/>
      </a:hlink>
      <a:folHlink>
        <a:srgbClr val="041E32"/>
      </a:folHlink>
    </a:clrScheme>
    <a:fontScheme name="Rdg conference poster portrait 2010">
      <a:majorFont>
        <a:latin typeface="Rdg Vesta"/>
        <a:ea typeface=""/>
        <a:cs typeface=""/>
      </a:majorFont>
      <a:minorFont>
        <a:latin typeface="Rdg Ves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29527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29527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2" charset="0"/>
          </a:defRPr>
        </a:defPPr>
      </a:lstStyle>
    </a:lnDef>
  </a:objectDefaults>
  <a:extraClrSchemeLst>
    <a:extraClrScheme>
      <a:clrScheme name="Rdg conference poster 2010 portrait 1">
        <a:dk1>
          <a:srgbClr val="000000"/>
        </a:dk1>
        <a:lt1>
          <a:srgbClr val="FFFFFF"/>
        </a:lt1>
        <a:dk2>
          <a:srgbClr val="C00010"/>
        </a:dk2>
        <a:lt2>
          <a:srgbClr val="808080"/>
        </a:lt2>
        <a:accent1>
          <a:srgbClr val="FFE1E3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FEEEF"/>
        </a:accent5>
        <a:accent6>
          <a:srgbClr val="031A2C"/>
        </a:accent6>
        <a:hlink>
          <a:srgbClr val="C00010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2">
        <a:dk1>
          <a:srgbClr val="000000"/>
        </a:dk1>
        <a:lt1>
          <a:srgbClr val="FFFFFF"/>
        </a:lt1>
        <a:dk2>
          <a:srgbClr val="024ABE"/>
        </a:dk2>
        <a:lt2>
          <a:srgbClr val="808080"/>
        </a:lt2>
        <a:accent1>
          <a:srgbClr val="DDEBF3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EBF3F8"/>
        </a:accent5>
        <a:accent6>
          <a:srgbClr val="031A2C"/>
        </a:accent6>
        <a:hlink>
          <a:srgbClr val="024ABE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3">
        <a:dk1>
          <a:srgbClr val="000000"/>
        </a:dk1>
        <a:lt1>
          <a:srgbClr val="FFFFFF"/>
        </a:lt1>
        <a:dk2>
          <a:srgbClr val="37A824"/>
        </a:dk2>
        <a:lt2>
          <a:srgbClr val="808080"/>
        </a:lt2>
        <a:accent1>
          <a:srgbClr val="E7FFDD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1FFEB"/>
        </a:accent5>
        <a:accent6>
          <a:srgbClr val="031A2C"/>
        </a:accent6>
        <a:hlink>
          <a:srgbClr val="37A824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4">
        <a:dk1>
          <a:srgbClr val="000000"/>
        </a:dk1>
        <a:lt1>
          <a:srgbClr val="FFFFFF"/>
        </a:lt1>
        <a:dk2>
          <a:srgbClr val="1C186A"/>
        </a:dk2>
        <a:lt2>
          <a:srgbClr val="808080"/>
        </a:lt2>
        <a:accent1>
          <a:srgbClr val="E5EBFF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0F3FF"/>
        </a:accent5>
        <a:accent6>
          <a:srgbClr val="031A2C"/>
        </a:accent6>
        <a:hlink>
          <a:srgbClr val="1C186A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5">
        <a:dk1>
          <a:srgbClr val="000000"/>
        </a:dk1>
        <a:lt1>
          <a:srgbClr val="FFFFFF"/>
        </a:lt1>
        <a:dk2>
          <a:srgbClr val="FC6508"/>
        </a:dk2>
        <a:lt2>
          <a:srgbClr val="808080"/>
        </a:lt2>
        <a:accent1>
          <a:srgbClr val="FEE9CA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EF2E1"/>
        </a:accent5>
        <a:accent6>
          <a:srgbClr val="031A2C"/>
        </a:accent6>
        <a:hlink>
          <a:srgbClr val="FC6508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6">
        <a:dk1>
          <a:srgbClr val="000000"/>
        </a:dk1>
        <a:lt1>
          <a:srgbClr val="FFFFFF"/>
        </a:lt1>
        <a:dk2>
          <a:srgbClr val="7A5690"/>
        </a:dk2>
        <a:lt2>
          <a:srgbClr val="808080"/>
        </a:lt2>
        <a:accent1>
          <a:srgbClr val="F4E1FF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8EEFF"/>
        </a:accent5>
        <a:accent6>
          <a:srgbClr val="031A2C"/>
        </a:accent6>
        <a:hlink>
          <a:srgbClr val="7A5690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7">
        <a:dk1>
          <a:srgbClr val="000000"/>
        </a:dk1>
        <a:lt1>
          <a:srgbClr val="FFFFFF"/>
        </a:lt1>
        <a:dk2>
          <a:srgbClr val="CC0079"/>
        </a:dk2>
        <a:lt2>
          <a:srgbClr val="808080"/>
        </a:lt2>
        <a:accent1>
          <a:srgbClr val="FFE1F7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FEEFA"/>
        </a:accent5>
        <a:accent6>
          <a:srgbClr val="031A2C"/>
        </a:accent6>
        <a:hlink>
          <a:srgbClr val="CC0079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8">
        <a:dk1>
          <a:srgbClr val="000000"/>
        </a:dk1>
        <a:lt1>
          <a:srgbClr val="FFFFFF"/>
        </a:lt1>
        <a:dk2>
          <a:srgbClr val="8C2020"/>
        </a:dk2>
        <a:lt2>
          <a:srgbClr val="808080"/>
        </a:lt2>
        <a:accent1>
          <a:srgbClr val="F9E3E3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BEFEF"/>
        </a:accent5>
        <a:accent6>
          <a:srgbClr val="031A2C"/>
        </a:accent6>
        <a:hlink>
          <a:srgbClr val="8C2020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dg conference poster 2010 portrait 9">
        <a:dk1>
          <a:srgbClr val="000000"/>
        </a:dk1>
        <a:lt1>
          <a:srgbClr val="FFFFFF"/>
        </a:lt1>
        <a:dk2>
          <a:srgbClr val="006C57"/>
        </a:dk2>
        <a:lt2>
          <a:srgbClr val="808080"/>
        </a:lt2>
        <a:accent1>
          <a:srgbClr val="E5FFF8"/>
        </a:accent1>
        <a:accent2>
          <a:srgbClr val="041E32"/>
        </a:accent2>
        <a:accent3>
          <a:srgbClr val="FFFFFF"/>
        </a:accent3>
        <a:accent4>
          <a:srgbClr val="000000"/>
        </a:accent4>
        <a:accent5>
          <a:srgbClr val="F0FFFB"/>
        </a:accent5>
        <a:accent6>
          <a:srgbClr val="031A2C"/>
        </a:accent6>
        <a:hlink>
          <a:srgbClr val="006C57"/>
        </a:hlink>
        <a:folHlink>
          <a:srgbClr val="041E3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Rdg conference poster 2011portrait</Template>
  <TotalTime>2761</TotalTime>
  <Words>763</Words>
  <Application>Microsoft Office PowerPoint</Application>
  <PresentationFormat>사용자 지정</PresentationFormat>
  <Paragraphs>113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Rdg Vesta</vt:lpstr>
      <vt:lpstr>Arial</vt:lpstr>
      <vt:lpstr>Rdg conference poster 2011portrait</vt:lpstr>
      <vt:lpstr>  RFM을 통한 고객 세분화 및 이탈 고객 예측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an example of a short,  informative title split over two lines</dc:title>
  <dc:subject>Research and conference poster</dc:subject>
  <dc:creator>강창묵</dc:creator>
  <cp:lastModifiedBy>손지영</cp:lastModifiedBy>
  <cp:revision>4</cp:revision>
  <dcterms:created xsi:type="dcterms:W3CDTF">2022-03-31T02:19:52Z</dcterms:created>
  <dcterms:modified xsi:type="dcterms:W3CDTF">2023-06-07T13:10:33Z</dcterms:modified>
</cp:coreProperties>
</file>

<file path=docProps/thumbnail.jpeg>
</file>